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1" r:id="rId3"/>
    <p:sldId id="264" r:id="rId4"/>
    <p:sldId id="263" r:id="rId5"/>
    <p:sldId id="266" r:id="rId6"/>
    <p:sldId id="265" r:id="rId7"/>
    <p:sldId id="267" r:id="rId8"/>
    <p:sldId id="268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688"/>
    <p:restoredTop sz="94624"/>
  </p:normalViewPr>
  <p:slideViewPr>
    <p:cSldViewPr snapToGrid="0">
      <p:cViewPr varScale="1">
        <p:scale>
          <a:sx n="106" d="100"/>
          <a:sy n="106" d="100"/>
        </p:scale>
        <p:origin x="6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g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CF2EC1-C32A-2041-8897-3E311BD19156}" type="datetimeFigureOut">
              <a:rPr lang="en-US" smtClean="0"/>
              <a:t>6/27/17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CEFCC-B7A2-5040-9B21-1403440C5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7825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808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94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6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40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694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042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899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692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239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294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867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A42A6-5C39-400B-A2CE-0082ECB96EC0}" type="datetimeFigureOut">
              <a:rPr lang="en-US" smtClean="0"/>
              <a:t>6/27/17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087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hyperlink" Target="mailto:Paul.Guermonprez@intel.co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22363"/>
            <a:ext cx="12176026" cy="2387600"/>
          </a:xfrm>
        </p:spPr>
        <p:txBody>
          <a:bodyPr>
            <a:normAutofit/>
          </a:bodyPr>
          <a:lstStyle/>
          <a:p>
            <a:r>
              <a:rPr lang="en-US" sz="7000" dirty="0">
                <a:solidFill>
                  <a:srgbClr val="0070C0"/>
                </a:solidFill>
              </a:rPr>
              <a:t>Autonomous Drone Engineer</a:t>
            </a:r>
            <a:r>
              <a:rPr lang="en-US" sz="5000" dirty="0">
                <a:solidFill>
                  <a:srgbClr val="0070C0"/>
                </a:solidFill>
              </a:rPr>
              <a:t/>
            </a:r>
            <a:br>
              <a:rPr lang="en-US" sz="5000" dirty="0">
                <a:solidFill>
                  <a:srgbClr val="0070C0"/>
                </a:solidFill>
              </a:rPr>
            </a:br>
            <a:r>
              <a:rPr lang="en-US" dirty="0"/>
              <a:t>B1 – Architecture Introduction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88904"/>
            <a:ext cx="9144000" cy="1268896"/>
          </a:xfrm>
        </p:spPr>
        <p:txBody>
          <a:bodyPr/>
          <a:lstStyle/>
          <a:p>
            <a:r>
              <a:rPr lang="en-US" dirty="0">
                <a:hlinkClick r:id="rId2"/>
              </a:rPr>
              <a:t>Paul.Guermonprez@intel.com</a:t>
            </a:r>
            <a:r>
              <a:rPr lang="en-US" dirty="0"/>
              <a:t> </a:t>
            </a:r>
            <a:br>
              <a:rPr lang="en-US" dirty="0"/>
            </a:br>
            <a:r>
              <a:rPr lang="en-US" i="1" dirty="0"/>
              <a:t>Autonomous Drone Solutions Architect</a:t>
            </a:r>
          </a:p>
        </p:txBody>
      </p:sp>
      <p:pic>
        <p:nvPicPr>
          <p:cNvPr id="1026" name="Picture 2" descr="Image result for intel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1" y="0"/>
            <a:ext cx="1366982" cy="1366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t="25527" b="43728"/>
          <a:stretch/>
        </p:blipFill>
        <p:spPr>
          <a:xfrm>
            <a:off x="18696" y="4754880"/>
            <a:ext cx="12160052" cy="21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741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Define your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Before we talk about the drone hardware and software architecture,</a:t>
            </a:r>
            <a:br>
              <a:rPr lang="en-US" dirty="0" smtClean="0"/>
            </a:br>
            <a:r>
              <a:rPr lang="en-US" dirty="0" smtClean="0"/>
              <a:t>we need to define your project: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Is </a:t>
            </a:r>
            <a:r>
              <a:rPr lang="en-US" dirty="0"/>
              <a:t>it a </a:t>
            </a:r>
            <a:r>
              <a:rPr lang="en-US" dirty="0" smtClean="0"/>
              <a:t>Unmanned Aerial Vehicle </a:t>
            </a:r>
            <a:r>
              <a:rPr lang="en-US" dirty="0"/>
              <a:t>(UAV) or </a:t>
            </a:r>
            <a:r>
              <a:rPr lang="en-US" dirty="0" smtClean="0"/>
              <a:t>System </a:t>
            </a:r>
            <a:r>
              <a:rPr lang="en-US" dirty="0"/>
              <a:t>(UAS</a:t>
            </a:r>
            <a:r>
              <a:rPr lang="en-US" dirty="0" smtClean="0"/>
              <a:t>)?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What </a:t>
            </a:r>
            <a:r>
              <a:rPr lang="en-US" dirty="0"/>
              <a:t>is the level of </a:t>
            </a:r>
            <a:r>
              <a:rPr lang="en-US" dirty="0" smtClean="0"/>
              <a:t>autonomy you need?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What is part of the flying intelligence, and part of your payload?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What is your business model: are you selling hardware or a service?</a:t>
            </a:r>
          </a:p>
          <a:p>
            <a:pPr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090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UAV or UAS?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With RC drones, you have a drone and a pilot.</a:t>
            </a:r>
          </a:p>
          <a:p>
            <a:pPr marL="0" indent="0">
              <a:buNone/>
            </a:pPr>
            <a:r>
              <a:rPr lang="en-US" dirty="0" smtClean="0"/>
              <a:t>With autonomous drone fleets, you’re removing the pilot but drone is not left alone. IT needs several </a:t>
            </a:r>
            <a:r>
              <a:rPr lang="en-US" b="1" dirty="0" smtClean="0"/>
              <a:t>server services </a:t>
            </a:r>
            <a:r>
              <a:rPr lang="en-US" dirty="0" smtClean="0"/>
              <a:t>to work:</a:t>
            </a:r>
            <a:br>
              <a:rPr lang="en-US" dirty="0" smtClean="0"/>
            </a:br>
            <a:r>
              <a:rPr lang="en-US" dirty="0" smtClean="0"/>
              <a:t>mapping, flight authorizations, data storage and analysis.</a:t>
            </a:r>
          </a:p>
          <a:p>
            <a:pPr marL="0" indent="0">
              <a:buNone/>
            </a:pPr>
            <a:r>
              <a:rPr lang="en-US" dirty="0" smtClean="0"/>
              <a:t>In fact, such drones are part of a larger IT system.</a:t>
            </a:r>
            <a:br>
              <a:rPr lang="en-US" dirty="0" smtClean="0"/>
            </a:br>
            <a:r>
              <a:rPr lang="en-US" dirty="0" smtClean="0"/>
              <a:t>They are the part of this IT system interacting with the physical world, by capturing data or moving objects.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b="1" dirty="0" smtClean="0"/>
              <a:t>If a drone is autonomous and professional,</a:t>
            </a:r>
            <a:br>
              <a:rPr lang="en-US" b="1" dirty="0" smtClean="0"/>
            </a:br>
            <a:r>
              <a:rPr lang="en-US" b="1" dirty="0" smtClean="0"/>
              <a:t>it’s likely a </a:t>
            </a:r>
            <a:r>
              <a:rPr lang="en-US" b="1" dirty="0" smtClean="0">
                <a:solidFill>
                  <a:srgbClr val="00B050"/>
                </a:solidFill>
              </a:rPr>
              <a:t>UAS</a:t>
            </a:r>
            <a:r>
              <a:rPr lang="en-US" b="1" dirty="0" smtClean="0"/>
              <a:t>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88501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Autonomy </a:t>
            </a:r>
            <a:r>
              <a:rPr lang="mr-IN" dirty="0" smtClean="0">
                <a:solidFill>
                  <a:srgbClr val="0070C0"/>
                </a:solidFill>
              </a:rPr>
              <a:t>–</a:t>
            </a:r>
            <a:r>
              <a:rPr lang="en-US" dirty="0" smtClean="0">
                <a:solidFill>
                  <a:srgbClr val="0070C0"/>
                </a:solidFill>
              </a:rPr>
              <a:t> Levels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Autonomy means integrating two opposing constraints: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Being able to </a:t>
            </a:r>
            <a:r>
              <a:rPr lang="en-US" b="1" dirty="0" smtClean="0">
                <a:solidFill>
                  <a:srgbClr val="00B050"/>
                </a:solidFill>
              </a:rPr>
              <a:t>follow</a:t>
            </a:r>
            <a:r>
              <a:rPr lang="en-US" dirty="0" smtClean="0">
                <a:solidFill>
                  <a:srgbClr val="00B050"/>
                </a:solidFill>
              </a:rPr>
              <a:t> </a:t>
            </a:r>
            <a:r>
              <a:rPr lang="en-US" dirty="0" smtClean="0"/>
              <a:t>a mission, planned or defined on-the-fly (harder)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While </a:t>
            </a:r>
            <a:r>
              <a:rPr lang="en-US" b="1" dirty="0" smtClean="0">
                <a:solidFill>
                  <a:schemeClr val="accent2"/>
                </a:solidFill>
              </a:rPr>
              <a:t>avoiding</a:t>
            </a:r>
            <a:r>
              <a:rPr lang="en-US" dirty="0" smtClean="0"/>
              <a:t> problems like collision with random objects</a:t>
            </a:r>
          </a:p>
          <a:p>
            <a:pPr marL="0" indent="0">
              <a:buNone/>
            </a:pPr>
            <a:r>
              <a:rPr lang="en-US" dirty="0" smtClean="0"/>
              <a:t>Having the two </a:t>
            </a:r>
            <a:r>
              <a:rPr lang="en-US" b="1" dirty="0" smtClean="0"/>
              <a:t>interact</a:t>
            </a:r>
            <a:r>
              <a:rPr lang="en-US" dirty="0" smtClean="0"/>
              <a:t> finely shows more autonomy.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Examples:</a:t>
            </a:r>
          </a:p>
          <a:p>
            <a:r>
              <a:rPr lang="en-US" dirty="0" smtClean="0"/>
              <a:t>Low autonomy: Following simple instructions, like a given GPS path</a:t>
            </a:r>
          </a:p>
          <a:p>
            <a:r>
              <a:rPr lang="en-US" dirty="0" smtClean="0"/>
              <a:t>Higher autonomy: Follow a GPS path, and stop to avoid collisions</a:t>
            </a:r>
          </a:p>
          <a:p>
            <a:r>
              <a:rPr lang="en-US" dirty="0" smtClean="0"/>
              <a:t>Highest autonomy: Following a GPS path, avoiding obstacles</a:t>
            </a:r>
            <a:br>
              <a:rPr lang="en-US" dirty="0" smtClean="0"/>
            </a:br>
            <a:r>
              <a:rPr lang="en-US" dirty="0" smtClean="0"/>
              <a:t>and be able to adapt and redefine the mission depending on obstacles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832652" y="202758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546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Autonomy </a:t>
            </a:r>
            <a:r>
              <a:rPr lang="mr-IN" dirty="0" smtClean="0">
                <a:solidFill>
                  <a:srgbClr val="0070C0"/>
                </a:solidFill>
              </a:rPr>
              <a:t>–</a:t>
            </a:r>
            <a:r>
              <a:rPr lang="en-US" dirty="0" smtClean="0">
                <a:solidFill>
                  <a:srgbClr val="0070C0"/>
                </a:solidFill>
              </a:rPr>
              <a:t> Flight phases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Your drone may be autonomous for certain parts of the flight</a:t>
            </a:r>
            <a:br>
              <a:rPr lang="en-US" dirty="0" smtClean="0"/>
            </a:br>
            <a:r>
              <a:rPr lang="en-US" dirty="0" smtClean="0"/>
              <a:t>and not others: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Perhaps the drone can follow GPS paths at high altitude</a:t>
            </a:r>
            <a:br>
              <a:rPr lang="en-US" dirty="0" smtClean="0"/>
            </a:br>
            <a:r>
              <a:rPr lang="en-US" dirty="0" smtClean="0"/>
              <a:t>but requires a pilot to take-off and land?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Or it is able to avoid collisions at low speed, close to the ground,</a:t>
            </a:r>
            <a:br>
              <a:rPr lang="en-US" dirty="0" smtClean="0"/>
            </a:br>
            <a:r>
              <a:rPr lang="en-US" dirty="0" smtClean="0"/>
              <a:t>but requires supervision when flying at high altitude/high speed?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b="1" dirty="0" smtClean="0"/>
              <a:t>A fully autonomous drone requires different solutions</a:t>
            </a:r>
            <a:br>
              <a:rPr lang="en-US" b="1" dirty="0" smtClean="0"/>
            </a:br>
            <a:r>
              <a:rPr lang="en-US" b="1" dirty="0" smtClean="0"/>
              <a:t>for different flight phases. Specify your needs.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64488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5045" y="2996709"/>
            <a:ext cx="1800778" cy="15006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Drone </a:t>
            </a:r>
            <a:r>
              <a:rPr lang="en-US" dirty="0" smtClean="0">
                <a:solidFill>
                  <a:srgbClr val="0070C0"/>
                </a:solidFill>
              </a:rPr>
              <a:t>Flight Stack or Payload?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Drones have a flight stack to fly, but they also carry</a:t>
            </a:r>
            <a:br>
              <a:rPr lang="en-US" dirty="0" smtClean="0"/>
            </a:br>
            <a:r>
              <a:rPr lang="en-US" dirty="0" smtClean="0"/>
              <a:t>software and hardware workloads.</a:t>
            </a:r>
          </a:p>
          <a:p>
            <a:pPr marL="0" indent="0">
              <a:buNone/>
            </a:pPr>
            <a:r>
              <a:rPr lang="en-US" dirty="0" smtClean="0"/>
              <a:t>They have different characteristics,</a:t>
            </a:r>
            <a:br>
              <a:rPr lang="en-US" dirty="0" smtClean="0"/>
            </a:br>
            <a:r>
              <a:rPr lang="en-US" dirty="0" smtClean="0"/>
              <a:t>solving different problems.</a:t>
            </a:r>
            <a:br>
              <a:rPr lang="en-US" dirty="0" smtClean="0"/>
            </a:br>
            <a:r>
              <a:rPr lang="en-US" dirty="0" smtClean="0"/>
              <a:t>It is not always useful/easy to have them interact.</a:t>
            </a:r>
          </a:p>
          <a:p>
            <a:pPr marL="0" indent="0">
              <a:buNone/>
            </a:pPr>
            <a:r>
              <a:rPr lang="en-US" i="1" dirty="0" smtClean="0"/>
              <a:t>Ex: a drone deployed over a mine may have full 3D short range sensors to avoid collisions, plus a 3D long range laser sensor to scan the mine.</a:t>
            </a:r>
            <a:br>
              <a:rPr lang="en-US" i="1" dirty="0" smtClean="0"/>
            </a:br>
            <a:r>
              <a:rPr lang="en-US" i="1" dirty="0" smtClean="0"/>
              <a:t>But the LIDAR may not be useful to avoid collisions, and the short range 3D Sensor of the drone may not help with the mine scanning.</a:t>
            </a:r>
          </a:p>
          <a:p>
            <a:pPr marL="0" indent="0">
              <a:buNone/>
            </a:pPr>
            <a:r>
              <a:rPr lang="en-US" dirty="0" smtClean="0"/>
              <a:t>Photos: </a:t>
            </a:r>
            <a:r>
              <a:rPr lang="en-US" dirty="0" err="1" smtClean="0"/>
              <a:t>Flylab.io</a:t>
            </a:r>
            <a:r>
              <a:rPr lang="en-US" dirty="0" smtClean="0"/>
              <a:t> drone presentation video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4941" y="2022455"/>
            <a:ext cx="2380987" cy="14793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4941" y="132635"/>
            <a:ext cx="2382889" cy="181035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6548285"/>
            <a:ext cx="41590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www.youtube.com</a:t>
            </a:r>
            <a:r>
              <a:rPr lang="en-US" sz="1000" dirty="0"/>
              <a:t>/</a:t>
            </a:r>
            <a:r>
              <a:rPr lang="en-US" sz="1000" dirty="0" err="1"/>
              <a:t>watch?v</a:t>
            </a:r>
            <a:r>
              <a:rPr lang="en-US" sz="1000" dirty="0"/>
              <a:t>=XRTTNbXkrO8</a:t>
            </a:r>
          </a:p>
        </p:txBody>
      </p:sp>
    </p:spTree>
    <p:extLst>
      <p:ext uri="{BB962C8B-B14F-4D97-AF65-F5344CB8AC3E}">
        <p14:creationId xmlns:p14="http://schemas.microsoft.com/office/powerpoint/2010/main" val="1964396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Business model: </a:t>
            </a:r>
            <a:r>
              <a:rPr lang="en-US" dirty="0">
                <a:solidFill>
                  <a:srgbClr val="0070C0"/>
                </a:solidFill>
              </a:rPr>
              <a:t>s</a:t>
            </a:r>
            <a:r>
              <a:rPr lang="en-US" dirty="0" smtClean="0">
                <a:solidFill>
                  <a:srgbClr val="0070C0"/>
                </a:solidFill>
              </a:rPr>
              <a:t>olution or hardware?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Professional clients can buy a RC drone to perform some tests</a:t>
            </a:r>
            <a:br>
              <a:rPr lang="en-US" dirty="0" smtClean="0"/>
            </a:br>
            <a:r>
              <a:rPr lang="en-US" dirty="0" smtClean="0"/>
              <a:t>and perhaps 1 autonomous drone to test their software.</a:t>
            </a:r>
          </a:p>
          <a:p>
            <a:pPr marL="0" indent="0">
              <a:buNone/>
            </a:pPr>
            <a:r>
              <a:rPr lang="en-US" dirty="0" smtClean="0"/>
              <a:t>But they will likely outsource their drone operation to specialists,</a:t>
            </a:r>
            <a:br>
              <a:rPr lang="en-US" dirty="0" smtClean="0"/>
            </a:br>
            <a:r>
              <a:rPr lang="en-US" dirty="0" smtClean="0"/>
              <a:t>just like they do for their helicopter/jet fleets for the following reasons: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Flying carries a legal responsibility</a:t>
            </a:r>
            <a:endParaRPr lang="en-US" dirty="0"/>
          </a:p>
          <a:p>
            <a:pPr>
              <a:buFont typeface="Arial" charset="0"/>
              <a:buChar char="•"/>
            </a:pPr>
            <a:r>
              <a:rPr lang="en-US" dirty="0" smtClean="0"/>
              <a:t>Maintenance and operation will probably be cheaper large fleets</a:t>
            </a:r>
            <a:br>
              <a:rPr lang="en-US" dirty="0" smtClean="0"/>
            </a:br>
            <a:r>
              <a:rPr lang="en-US" dirty="0" smtClean="0"/>
              <a:t>are shared between several customers</a:t>
            </a:r>
            <a:endParaRPr lang="en-US" dirty="0"/>
          </a:p>
          <a:p>
            <a:pPr>
              <a:buFont typeface="Arial" charset="0"/>
              <a:buChar char="•"/>
            </a:pPr>
            <a:r>
              <a:rPr lang="en-US" dirty="0" smtClean="0"/>
              <a:t>They’ll want to focus on their differentiator:</a:t>
            </a:r>
            <a:br>
              <a:rPr lang="en-US" dirty="0" smtClean="0"/>
            </a:br>
            <a:r>
              <a:rPr lang="en-US" dirty="0" smtClean="0"/>
              <a:t>their sensor payload? their data processing algorithm? their API?</a:t>
            </a:r>
          </a:p>
          <a:p>
            <a:pPr>
              <a:buFont typeface="Arial" charset="0"/>
              <a:buChar char="•"/>
            </a:pPr>
            <a:endParaRPr lang="en-US" dirty="0" smtClean="0"/>
          </a:p>
          <a:p>
            <a:pPr marL="0" indent="0" algn="ctr">
              <a:buNone/>
            </a:pPr>
            <a:r>
              <a:rPr lang="en-US" b="1" dirty="0" smtClean="0"/>
              <a:t>Be specific: are you providing a core </a:t>
            </a:r>
            <a:r>
              <a:rPr lang="en-US" b="1" dirty="0" smtClean="0">
                <a:solidFill>
                  <a:srgbClr val="0070C0"/>
                </a:solidFill>
              </a:rPr>
              <a:t>technology</a:t>
            </a:r>
            <a:r>
              <a:rPr lang="en-US" b="1" dirty="0" smtClean="0"/>
              <a:t>?</a:t>
            </a:r>
            <a:br>
              <a:rPr lang="en-US" b="1" dirty="0" smtClean="0"/>
            </a:br>
            <a:r>
              <a:rPr lang="en-US" b="1" dirty="0" smtClean="0"/>
              <a:t>A drone as </a:t>
            </a:r>
            <a:r>
              <a:rPr lang="en-US" b="1" dirty="0" smtClean="0">
                <a:solidFill>
                  <a:srgbClr val="0070C0"/>
                </a:solidFill>
              </a:rPr>
              <a:t>hardware</a:t>
            </a:r>
            <a:r>
              <a:rPr lang="en-US" b="1" dirty="0" smtClean="0"/>
              <a:t>? A drone-based </a:t>
            </a:r>
            <a:r>
              <a:rPr lang="en-US" b="1" dirty="0" smtClean="0">
                <a:solidFill>
                  <a:srgbClr val="00B050"/>
                </a:solidFill>
              </a:rPr>
              <a:t>service</a:t>
            </a:r>
            <a:r>
              <a:rPr lang="en-US" b="1" dirty="0" smtClean="0"/>
              <a:t>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92190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Conclusion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Each drone solution is </a:t>
            </a:r>
            <a:r>
              <a:rPr lang="en-US" b="1" dirty="0" smtClean="0">
                <a:solidFill>
                  <a:schemeClr val="accent2"/>
                </a:solidFill>
              </a:rPr>
              <a:t>highly specialized</a:t>
            </a:r>
            <a:r>
              <a:rPr lang="en-US" dirty="0" smtClean="0"/>
              <a:t>, </a:t>
            </a:r>
            <a:r>
              <a:rPr lang="en-US" b="1" dirty="0" smtClean="0">
                <a:solidFill>
                  <a:schemeClr val="accent2"/>
                </a:solidFill>
              </a:rPr>
              <a:t>dedicated for a specific task</a:t>
            </a:r>
          </a:p>
          <a:p>
            <a:pPr marL="0" indent="0">
              <a:buNone/>
            </a:pPr>
            <a:r>
              <a:rPr lang="en-US" dirty="0" smtClean="0"/>
              <a:t>Be clear about your </a:t>
            </a:r>
            <a:r>
              <a:rPr lang="en-US" b="1" dirty="0" smtClean="0">
                <a:solidFill>
                  <a:srgbClr val="0070C0"/>
                </a:solidFill>
              </a:rPr>
              <a:t>goals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and </a:t>
            </a:r>
            <a:r>
              <a:rPr lang="en-US" b="1" dirty="0" smtClean="0">
                <a:solidFill>
                  <a:srgbClr val="0070C0"/>
                </a:solidFill>
              </a:rPr>
              <a:t>expectations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architecture will be a lot </a:t>
            </a:r>
            <a:r>
              <a:rPr lang="en-US" b="1" dirty="0" smtClean="0">
                <a:solidFill>
                  <a:srgbClr val="00B050"/>
                </a:solidFill>
              </a:rPr>
              <a:t>easier to define</a:t>
            </a:r>
          </a:p>
          <a:p>
            <a:pPr marL="0" indent="0">
              <a:buNone/>
            </a:pPr>
            <a:r>
              <a:rPr lang="en-US" dirty="0" smtClean="0"/>
              <a:t>And your drone solution easier to </a:t>
            </a:r>
            <a:r>
              <a:rPr lang="en-US" b="1" dirty="0" smtClean="0">
                <a:solidFill>
                  <a:srgbClr val="00B050"/>
                </a:solidFill>
              </a:rPr>
              <a:t>position on the market</a:t>
            </a:r>
          </a:p>
        </p:txBody>
      </p:sp>
    </p:spTree>
    <p:extLst>
      <p:ext uri="{BB962C8B-B14F-4D97-AF65-F5344CB8AC3E}">
        <p14:creationId xmlns:p14="http://schemas.microsoft.com/office/powerpoint/2010/main" val="1763733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Paul.Guermonprez@intel.com</a:t>
            </a:r>
          </a:p>
        </p:txBody>
      </p:sp>
    </p:spTree>
    <p:extLst>
      <p:ext uri="{BB962C8B-B14F-4D97-AF65-F5344CB8AC3E}">
        <p14:creationId xmlns:p14="http://schemas.microsoft.com/office/powerpoint/2010/main" val="26226012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3310</TotalTime>
  <Words>231</Words>
  <Application>Microsoft Macintosh PowerPoint</Application>
  <PresentationFormat>Widescreen</PresentationFormat>
  <Paragraphs>53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Mangal</vt:lpstr>
      <vt:lpstr>Arial</vt:lpstr>
      <vt:lpstr>Office Theme</vt:lpstr>
      <vt:lpstr>Autonomous Drone Engineer B1 – Architecture Introduction</vt:lpstr>
      <vt:lpstr>Define your project</vt:lpstr>
      <vt:lpstr>UAV or UAS?</vt:lpstr>
      <vt:lpstr>Autonomy – Levels</vt:lpstr>
      <vt:lpstr>Autonomy – Flight phases</vt:lpstr>
      <vt:lpstr>Drone Flight Stack or Payload?</vt:lpstr>
      <vt:lpstr>Business model: solution or hardware?</vt:lpstr>
      <vt:lpstr>Conclusion</vt:lpstr>
      <vt:lpstr>Thanks</vt:lpstr>
    </vt:vector>
  </TitlesOfParts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Guermonprez, Paul</dc:creator>
  <cp:lastModifiedBy>Microsoft Office User</cp:lastModifiedBy>
  <cp:revision>37</cp:revision>
  <dcterms:created xsi:type="dcterms:W3CDTF">2017-05-24T00:59:07Z</dcterms:created>
  <dcterms:modified xsi:type="dcterms:W3CDTF">2017-06-28T14:20:10Z</dcterms:modified>
</cp:coreProperties>
</file>

<file path=docProps/thumbnail.jpeg>
</file>